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2" r:id="rId4"/>
    <p:sldId id="259" r:id="rId5"/>
    <p:sldId id="263" r:id="rId6"/>
    <p:sldId id="260" r:id="rId7"/>
    <p:sldId id="264" r:id="rId8"/>
    <p:sldId id="261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3"/>
  </p:normalViewPr>
  <p:slideViewPr>
    <p:cSldViewPr>
      <p:cViewPr varScale="1">
        <p:scale>
          <a:sx n="86" d="100"/>
          <a:sy n="86" d="100"/>
        </p:scale>
        <p:origin x="1768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50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595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66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93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5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737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912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348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564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0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58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1C9A3-35B5-4494-88BF-DB6C37968729}" type="datetimeFigureOut">
              <a:rPr lang="en-US" smtClean="0"/>
              <a:t>6/23/25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046BD1-B5B5-4008-B455-C405063A7A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385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umbo.net/symbol/x-bar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/>
              <a:t>ESTIMASI SECARA STATISTIK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CIRI </a:t>
            </a:r>
            <a:r>
              <a:rPr lang="en-US" dirty="0" err="1"/>
              <a:t>CIRI</a:t>
            </a:r>
            <a:r>
              <a:rPr lang="en-US" dirty="0"/>
              <a:t> ESTIMATOR YANG BAIK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/>
              <a:t>Tidak</a:t>
            </a:r>
            <a:r>
              <a:rPr lang="en-US" dirty="0"/>
              <a:t> bias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/>
              <a:t>Efisien</a:t>
            </a: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/>
              <a:t>Konsisten</a:t>
            </a:r>
            <a:endParaRPr lang="en-US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 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CARA MENDUGA HARGA PARAMETER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Interval Estimation (</a:t>
            </a:r>
            <a:r>
              <a:rPr lang="en-US" dirty="0" err="1"/>
              <a:t>pendugaan</a:t>
            </a:r>
            <a:r>
              <a:rPr lang="en-US" dirty="0"/>
              <a:t> interval)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Point Estimation (</a:t>
            </a:r>
            <a:r>
              <a:rPr lang="en-US" dirty="0" err="1"/>
              <a:t>pendugaan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)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1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 rtlCol="0">
            <a:normAutofit fontScale="40000" lnSpcReduction="20000"/>
          </a:bodyPr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PENDUGAAN HARGA MEAN DARI POPULASI μ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dirty="0" err="1"/>
              <a:t>Untuk</a:t>
            </a:r>
            <a:r>
              <a:rPr lang="en-US" sz="4400" dirty="0"/>
              <a:t> </a:t>
            </a:r>
            <a:r>
              <a:rPr lang="en-US" sz="4400" dirty="0" err="1"/>
              <a:t>sampel</a:t>
            </a:r>
            <a:r>
              <a:rPr lang="en-US" sz="4400" dirty="0"/>
              <a:t> n&gt;30</a:t>
            </a:r>
          </a:p>
          <a:p>
            <a:pPr marL="0" indent="0">
              <a:buNone/>
            </a:pPr>
            <a:r>
              <a:rPr lang="en-US" sz="4400" dirty="0"/>
              <a:t>	</a:t>
            </a:r>
            <a:br>
              <a:rPr lang="en-ID" u="sng" dirty="0">
                <a:solidFill>
                  <a:srgbClr val="0000FF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n-US" sz="50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	X (bar)  – Z </a:t>
            </a:r>
            <a:r>
              <a:rPr lang="en-US" sz="4400" baseline="-25000" dirty="0"/>
              <a:t>α/2</a:t>
            </a:r>
            <a:r>
              <a:rPr lang="en-US" sz="4400" dirty="0"/>
              <a:t>  </a:t>
            </a:r>
            <a:r>
              <a:rPr lang="en-US" sz="4400" u="sng" dirty="0"/>
              <a:t>.  S </a:t>
            </a:r>
            <a:r>
              <a:rPr lang="en-US" sz="4400" dirty="0"/>
              <a:t>    &lt;  μ &lt;    X (bar) + Z </a:t>
            </a:r>
            <a:r>
              <a:rPr lang="en-US" sz="4400" baseline="-25000" dirty="0"/>
              <a:t>α/2</a:t>
            </a:r>
            <a:r>
              <a:rPr lang="en-US" sz="4400" dirty="0"/>
              <a:t>  </a:t>
            </a:r>
            <a:r>
              <a:rPr lang="en-US" sz="4400" u="sng" dirty="0"/>
              <a:t>.   S 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                                             √n                                             √n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dirty="0" err="1"/>
              <a:t>Untuk</a:t>
            </a:r>
            <a:r>
              <a:rPr lang="en-US" sz="4400" dirty="0"/>
              <a:t> </a:t>
            </a:r>
            <a:r>
              <a:rPr lang="en-US" sz="4400" dirty="0" err="1"/>
              <a:t>sampel</a:t>
            </a:r>
            <a:r>
              <a:rPr lang="en-US" sz="4400" dirty="0"/>
              <a:t> n ≤30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	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4400" dirty="0"/>
              <a:t>	X (bar) – t </a:t>
            </a:r>
            <a:r>
              <a:rPr lang="en-US" sz="4400" baseline="-25000" dirty="0"/>
              <a:t>α/2</a:t>
            </a:r>
            <a:r>
              <a:rPr lang="en-US" sz="4400" dirty="0"/>
              <a:t> ; n-1 .  </a:t>
            </a:r>
            <a:r>
              <a:rPr lang="en-US" sz="4400" u="sng" dirty="0"/>
              <a:t>S </a:t>
            </a:r>
            <a:r>
              <a:rPr lang="en-US" sz="4400" dirty="0"/>
              <a:t> &lt;  μ &lt;   X (bar) +  t</a:t>
            </a:r>
            <a:r>
              <a:rPr lang="en-US" sz="4400" baseline="-25000" dirty="0"/>
              <a:t>α/2 ; n-1</a:t>
            </a:r>
            <a:r>
              <a:rPr lang="en-US" sz="4400" dirty="0"/>
              <a:t>  </a:t>
            </a:r>
            <a:r>
              <a:rPr lang="en-US" sz="4400" u="sng" dirty="0"/>
              <a:t>.   S 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                                                    √n                                               √n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 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 err="1"/>
              <a:t>Keterangan</a:t>
            </a:r>
            <a:r>
              <a:rPr lang="en-US" sz="4400" dirty="0"/>
              <a:t> :	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 x = rata-rata n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S= </a:t>
            </a:r>
            <a:r>
              <a:rPr lang="en-US" sz="4400" dirty="0" err="1"/>
              <a:t>standar</a:t>
            </a:r>
            <a:r>
              <a:rPr lang="en-US" sz="4400" dirty="0"/>
              <a:t> </a:t>
            </a:r>
            <a:r>
              <a:rPr lang="en-US" sz="4400" dirty="0" err="1"/>
              <a:t>deviasi</a:t>
            </a:r>
            <a:endParaRPr lang="en-US" sz="44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N= </a:t>
            </a:r>
            <a:r>
              <a:rPr lang="en-US" sz="4400" dirty="0" err="1"/>
              <a:t>banyaknya</a:t>
            </a:r>
            <a:r>
              <a:rPr lang="en-US" sz="4400" dirty="0"/>
              <a:t> </a:t>
            </a:r>
            <a:r>
              <a:rPr lang="en-US" sz="4400" dirty="0" err="1"/>
              <a:t>sampel</a:t>
            </a:r>
            <a:endParaRPr lang="en-US" sz="4400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sz="4400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652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5A572-D41D-E331-B3AA-D0EAFCEF4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493F60-F3AE-C86C-0331-F5B048B561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Seratus</a:t>
            </a:r>
            <a:r>
              <a:rPr lang="en-US" dirty="0"/>
              <a:t> orang </a:t>
            </a:r>
            <a:r>
              <a:rPr lang="en-US" dirty="0" err="1"/>
              <a:t>calon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UPI YAI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,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tes</a:t>
            </a:r>
            <a:r>
              <a:rPr lang="en-US" dirty="0"/>
              <a:t> IQ, </a:t>
            </a:r>
            <a:r>
              <a:rPr lang="en-US" dirty="0" err="1"/>
              <a:t>mempunyai</a:t>
            </a:r>
            <a:r>
              <a:rPr lang="en-US" dirty="0"/>
              <a:t> rata-rata IQ </a:t>
            </a:r>
            <a:r>
              <a:rPr lang="en-US" dirty="0" err="1"/>
              <a:t>sebesar</a:t>
            </a:r>
            <a:r>
              <a:rPr lang="en-US" dirty="0"/>
              <a:t> 110 dan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simpangan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20.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95%, </a:t>
            </a:r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pendugaan</a:t>
            </a:r>
            <a:r>
              <a:rPr lang="en-US" dirty="0"/>
              <a:t> interval </a:t>
            </a:r>
            <a:r>
              <a:rPr lang="en-US" dirty="0" err="1"/>
              <a:t>dari</a:t>
            </a:r>
            <a:r>
              <a:rPr lang="en-US" dirty="0"/>
              <a:t> rata-rata IQ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Lima orang </a:t>
            </a:r>
            <a:r>
              <a:rPr lang="en-US" dirty="0" err="1"/>
              <a:t>mahasiswa</a:t>
            </a:r>
            <a:r>
              <a:rPr lang="en-US" dirty="0"/>
              <a:t>  FT UPI YAI,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diukur</a:t>
            </a:r>
            <a:r>
              <a:rPr lang="en-US" dirty="0"/>
              <a:t> </a:t>
            </a:r>
            <a:r>
              <a:rPr lang="en-US" dirty="0" err="1"/>
              <a:t>tingginya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X=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cm</a:t>
            </a:r>
          </a:p>
          <a:p>
            <a:pPr marL="0" indent="0">
              <a:buNone/>
            </a:pPr>
            <a:r>
              <a:rPr lang="en-US" dirty="0"/>
              <a:t>	X</a:t>
            </a:r>
            <a:r>
              <a:rPr lang="en-US" baseline="-25000" dirty="0"/>
              <a:t>1</a:t>
            </a:r>
            <a:r>
              <a:rPr lang="en-US" dirty="0"/>
              <a:t> = 160, X</a:t>
            </a:r>
            <a:r>
              <a:rPr lang="en-US" baseline="-25000" dirty="0"/>
              <a:t>2</a:t>
            </a:r>
            <a:r>
              <a:rPr lang="en-US" dirty="0"/>
              <a:t>=170, X</a:t>
            </a:r>
            <a:r>
              <a:rPr lang="en-US" baseline="-25000" dirty="0"/>
              <a:t>3</a:t>
            </a:r>
            <a:r>
              <a:rPr lang="en-US" dirty="0"/>
              <a:t>=165, X</a:t>
            </a:r>
            <a:r>
              <a:rPr lang="en-US" baseline="-25000" dirty="0"/>
              <a:t>4</a:t>
            </a:r>
            <a:r>
              <a:rPr lang="en-US" dirty="0"/>
              <a:t>=175, X</a:t>
            </a:r>
            <a:r>
              <a:rPr lang="en-US" baseline="-25000" dirty="0"/>
              <a:t>5</a:t>
            </a:r>
            <a:r>
              <a:rPr lang="en-US" dirty="0"/>
              <a:t>=180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pendugaan</a:t>
            </a:r>
            <a:r>
              <a:rPr lang="en-US" dirty="0"/>
              <a:t> interval </a:t>
            </a:r>
            <a:r>
              <a:rPr lang="en-US" dirty="0" err="1"/>
              <a:t>tentang</a:t>
            </a:r>
            <a:r>
              <a:rPr lang="en-US" dirty="0"/>
              <a:t> rata-rata </a:t>
            </a:r>
            <a:r>
              <a:rPr lang="en-US" dirty="0" err="1"/>
              <a:t>tinggi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95%</a:t>
            </a:r>
          </a:p>
        </p:txBody>
      </p:sp>
    </p:spTree>
    <p:extLst>
      <p:ext uri="{BB962C8B-B14F-4D97-AF65-F5344CB8AC3E}">
        <p14:creationId xmlns:p14="http://schemas.microsoft.com/office/powerpoint/2010/main" val="238724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pPr eaLnBrk="1" hangingPunct="1"/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</p:spPr>
            <p:txBody>
              <a:bodyPr rtlCol="0">
                <a:normAutofit fontScale="62500" lnSpcReduction="20000"/>
              </a:bodyPr>
              <a:lstStyle/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PENDUGAAN HARGA PROPORSI POPULASI  P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  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sampel</a:t>
                </a:r>
                <a:r>
                  <a:rPr lang="en-US" dirty="0"/>
                  <a:t> n &gt;30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	</a:t>
                </a:r>
              </a:p>
              <a:p>
                <a:pPr eaLnBrk="1" fontAlgn="auto" hangingPunct="1">
                  <a:spcAft>
                    <a:spcPts val="0"/>
                  </a:spcAft>
                  <a:buFont typeface="Arial" pitchFamily="34" charset="0"/>
                  <a:buChar char="•"/>
                  <a:defRPr/>
                </a:pPr>
                <a:r>
                  <a:rPr lang="en-US" dirty="0"/>
                  <a:t>	P – Z </a:t>
                </a:r>
                <a:r>
                  <a:rPr lang="en-US" baseline="-25000" dirty="0"/>
                  <a:t>α/2</a:t>
                </a:r>
                <a:r>
                  <a:rPr lang="en-US" dirty="0"/>
                  <a:t>  .    </a:t>
                </a:r>
                <a:r>
                  <a:rPr lang="en-US" u="sng" dirty="0"/>
                  <a:t>P (1-P)</a:t>
                </a:r>
                <a:r>
                  <a:rPr lang="en-US" dirty="0"/>
                  <a:t> &lt;  P &lt;  P  + Z </a:t>
                </a:r>
                <a:r>
                  <a:rPr lang="en-US" baseline="-25000" dirty="0"/>
                  <a:t>α/2</a:t>
                </a:r>
                <a:r>
                  <a:rPr lang="en-US" dirty="0"/>
                  <a:t>  .    </a:t>
                </a:r>
                <a:r>
                  <a:rPr lang="en-US" u="sng" dirty="0"/>
                  <a:t>P (1-P)</a:t>
                </a:r>
                <a:r>
                  <a:rPr lang="en-US" dirty="0"/>
                  <a:t>  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                              √     n                                       √     n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  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sampel</a:t>
                </a:r>
                <a:r>
                  <a:rPr lang="en-US" dirty="0"/>
                  <a:t> n 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dirty="0"/>
                  <a:t>30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	</a:t>
                </a:r>
              </a:p>
              <a:p>
                <a:pPr eaLnBrk="1" fontAlgn="auto" hangingPunct="1">
                  <a:spcAft>
                    <a:spcPts val="0"/>
                  </a:spcAft>
                  <a:buFont typeface="Arial" pitchFamily="34" charset="0"/>
                  <a:buChar char="•"/>
                  <a:defRPr/>
                </a:pPr>
                <a:r>
                  <a:rPr lang="en-US" dirty="0"/>
                  <a:t>	P – t </a:t>
                </a:r>
                <a:r>
                  <a:rPr lang="en-US" baseline="-25000" dirty="0"/>
                  <a:t>α/2</a:t>
                </a:r>
                <a:r>
                  <a:rPr lang="en-US" dirty="0"/>
                  <a:t> ; n-1 .     </a:t>
                </a:r>
                <a:r>
                  <a:rPr lang="en-US" u="sng" dirty="0"/>
                  <a:t>P (1-P</a:t>
                </a:r>
                <a:r>
                  <a:rPr lang="en-US" dirty="0"/>
                  <a:t>)  &lt;  P &lt;   P +  t</a:t>
                </a:r>
                <a:r>
                  <a:rPr lang="en-US" baseline="-25000" dirty="0"/>
                  <a:t>α/2 ; n-1</a:t>
                </a:r>
                <a:r>
                  <a:rPr lang="en-US" dirty="0"/>
                  <a:t>  .    </a:t>
                </a:r>
                <a:r>
                  <a:rPr lang="en-US" u="sng" dirty="0"/>
                  <a:t>P (1-P)</a:t>
                </a:r>
                <a:r>
                  <a:rPr lang="en-US" dirty="0"/>
                  <a:t>    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                                       √     n                                           √        n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 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 err="1"/>
                  <a:t>dimana</a:t>
                </a:r>
                <a:r>
                  <a:rPr lang="en-US" dirty="0"/>
                  <a:t> : 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P = x/n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 </a:t>
                </a:r>
              </a:p>
              <a:p>
                <a:pPr marL="0" indent="0" eaLnBrk="1" fontAlgn="auto" hangingPunct="1">
                  <a:spcAft>
                    <a:spcPts val="0"/>
                  </a:spcAft>
                  <a:buNone/>
                  <a:defRPr/>
                </a:pPr>
                <a:r>
                  <a:rPr lang="en-US" dirty="0"/>
                  <a:t> </a:t>
                </a:r>
              </a:p>
              <a:p>
                <a:pPr eaLnBrk="1" fontAlgn="auto" hangingPunct="1">
                  <a:spcAft>
                    <a:spcPts val="0"/>
                  </a:spcAft>
                  <a:buFont typeface="Arial" pitchFamily="34" charset="0"/>
                  <a:buChar char="•"/>
                  <a:defRPr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838200"/>
                <a:ext cx="8229600" cy="5287963"/>
              </a:xfrm>
              <a:blipFill>
                <a:blip r:embed="rId2"/>
                <a:stretch>
                  <a:fillRect l="-772" t="-1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4E9832CB-F39D-A1F7-2062-DF22A2308ED2}"/>
              </a:ext>
            </a:extLst>
          </p:cNvPr>
          <p:cNvCxnSpPr/>
          <p:nvPr/>
        </p:nvCxnSpPr>
        <p:spPr>
          <a:xfrm flipV="1">
            <a:off x="2362200" y="2068252"/>
            <a:ext cx="152400" cy="45720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F1B5DEE-35E0-DF1E-DACA-8D058BF64408}"/>
              </a:ext>
            </a:extLst>
          </p:cNvPr>
          <p:cNvCxnSpPr/>
          <p:nvPr/>
        </p:nvCxnSpPr>
        <p:spPr>
          <a:xfrm flipV="1">
            <a:off x="5136005" y="2068252"/>
            <a:ext cx="152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1D31ED-933C-A6CF-70D4-7249E2358B51}"/>
              </a:ext>
            </a:extLst>
          </p:cNvPr>
          <p:cNvCxnSpPr/>
          <p:nvPr/>
        </p:nvCxnSpPr>
        <p:spPr>
          <a:xfrm>
            <a:off x="2514600" y="2068252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8A597C7-1C21-4644-2047-F909ADB6BF05}"/>
              </a:ext>
            </a:extLst>
          </p:cNvPr>
          <p:cNvCxnSpPr/>
          <p:nvPr/>
        </p:nvCxnSpPr>
        <p:spPr>
          <a:xfrm>
            <a:off x="5288405" y="2028278"/>
            <a:ext cx="762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7550F96-09FB-5290-D8F8-361C381A189B}"/>
              </a:ext>
            </a:extLst>
          </p:cNvPr>
          <p:cNvCxnSpPr>
            <a:cxnSpLocks/>
          </p:cNvCxnSpPr>
          <p:nvPr/>
        </p:nvCxnSpPr>
        <p:spPr>
          <a:xfrm flipV="1">
            <a:off x="2841885" y="3487087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4358CBB-4C08-04C1-BE4F-ED718092CF09}"/>
              </a:ext>
            </a:extLst>
          </p:cNvPr>
          <p:cNvCxnSpPr/>
          <p:nvPr/>
        </p:nvCxnSpPr>
        <p:spPr>
          <a:xfrm>
            <a:off x="2994285" y="3482181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0C3BABE-E14D-9FDB-628F-DF8891821AF7}"/>
              </a:ext>
            </a:extLst>
          </p:cNvPr>
          <p:cNvCxnSpPr>
            <a:cxnSpLocks/>
          </p:cNvCxnSpPr>
          <p:nvPr/>
        </p:nvCxnSpPr>
        <p:spPr>
          <a:xfrm flipV="1">
            <a:off x="5898005" y="3487087"/>
            <a:ext cx="15240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F6C3FF-2CA4-937F-47CB-242EF4B7F3E9}"/>
              </a:ext>
            </a:extLst>
          </p:cNvPr>
          <p:cNvCxnSpPr>
            <a:cxnSpLocks/>
          </p:cNvCxnSpPr>
          <p:nvPr/>
        </p:nvCxnSpPr>
        <p:spPr>
          <a:xfrm>
            <a:off x="5974205" y="3513411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9696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8C651-FB4C-2E75-098A-F3F308305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81D02-1B2A-2740-3041-198C4647C7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pejabat</a:t>
            </a:r>
            <a:r>
              <a:rPr lang="en-US" dirty="0"/>
              <a:t> bank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memperkirakan</a:t>
            </a:r>
            <a:r>
              <a:rPr lang="en-US" dirty="0"/>
              <a:t>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persen</a:t>
            </a:r>
            <a:r>
              <a:rPr lang="en-US" dirty="0"/>
              <a:t> para </a:t>
            </a:r>
            <a:r>
              <a:rPr lang="en-US" dirty="0" err="1"/>
              <a:t>nasabah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yang </a:t>
            </a:r>
            <a:r>
              <a:rPr lang="en-US" dirty="0" err="1"/>
              <a:t>diberikan</a:t>
            </a:r>
            <a:r>
              <a:rPr lang="en-US" dirty="0"/>
              <a:t> oleh </a:t>
            </a:r>
            <a:r>
              <a:rPr lang="en-US" dirty="0" err="1"/>
              <a:t>pegawainya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250 orang </a:t>
            </a:r>
            <a:r>
              <a:rPr lang="en-US" dirty="0" err="1"/>
              <a:t>nasabah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.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60 orang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puas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95%, </a:t>
            </a:r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pendugaan</a:t>
            </a:r>
            <a:r>
              <a:rPr lang="en-US" dirty="0"/>
              <a:t> interval </a:t>
            </a:r>
            <a:r>
              <a:rPr lang="en-US" dirty="0" err="1"/>
              <a:t>persentase</a:t>
            </a:r>
            <a:r>
              <a:rPr lang="en-US" dirty="0"/>
              <a:t> para </a:t>
            </a:r>
            <a:r>
              <a:rPr lang="en-US" dirty="0" err="1"/>
              <a:t>nasabah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puas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920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pPr eaLnBrk="1" hangingPunct="1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PENDUGAAN HARGA PERBEDAAN DUA MEAN ( μ</a:t>
            </a:r>
            <a:r>
              <a:rPr lang="en-US" baseline="-25000" dirty="0"/>
              <a:t>1 </a:t>
            </a:r>
            <a:r>
              <a:rPr lang="en-US" dirty="0"/>
              <a:t>– μ</a:t>
            </a:r>
            <a:r>
              <a:rPr lang="en-US" baseline="-25000" dirty="0"/>
              <a:t>2</a:t>
            </a:r>
            <a:r>
              <a:rPr lang="en-US" dirty="0"/>
              <a:t> )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</a:t>
            </a:r>
            <a:r>
              <a:rPr lang="en-US"/>
              <a:t>n &gt; </a:t>
            </a:r>
            <a:r>
              <a:rPr lang="en-US" dirty="0"/>
              <a:t>30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	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(X</a:t>
            </a:r>
            <a:r>
              <a:rPr lang="en-US" baseline="-25000" dirty="0"/>
              <a:t>1</a:t>
            </a:r>
            <a:r>
              <a:rPr lang="en-US" dirty="0"/>
              <a:t>–X</a:t>
            </a:r>
            <a:r>
              <a:rPr lang="en-US" baseline="-25000" dirty="0"/>
              <a:t>2</a:t>
            </a:r>
            <a:r>
              <a:rPr lang="en-US" dirty="0"/>
              <a:t>) – Z </a:t>
            </a:r>
            <a:r>
              <a:rPr lang="en-US" baseline="-25000" dirty="0"/>
              <a:t>α/2</a:t>
            </a:r>
            <a:r>
              <a:rPr lang="en-US" dirty="0"/>
              <a:t> .     </a:t>
            </a:r>
            <a:r>
              <a:rPr lang="en-US" u="sng" dirty="0"/>
              <a:t>S</a:t>
            </a:r>
            <a:r>
              <a:rPr lang="en-US" u="sng" baseline="-25000" dirty="0"/>
              <a:t>1</a:t>
            </a:r>
            <a:r>
              <a:rPr lang="en-US" u="sng" baseline="30000" dirty="0"/>
              <a:t>2</a:t>
            </a:r>
            <a:r>
              <a:rPr lang="en-US" dirty="0"/>
              <a:t> + </a:t>
            </a:r>
            <a:r>
              <a:rPr lang="en-US" u="sng" dirty="0"/>
              <a:t>S</a:t>
            </a:r>
            <a:r>
              <a:rPr lang="en-US" u="sng" baseline="-25000" dirty="0"/>
              <a:t>2</a:t>
            </a:r>
            <a:r>
              <a:rPr lang="en-US" u="sng" baseline="30000" dirty="0"/>
              <a:t>2</a:t>
            </a:r>
            <a:r>
              <a:rPr lang="en-US" dirty="0"/>
              <a:t>   &lt; μ1 – μ2 &lt;  (X</a:t>
            </a:r>
            <a:r>
              <a:rPr lang="en-US" baseline="-25000" dirty="0"/>
              <a:t>1</a:t>
            </a:r>
            <a:r>
              <a:rPr lang="en-US" dirty="0"/>
              <a:t> – X</a:t>
            </a:r>
            <a:r>
              <a:rPr lang="en-US" baseline="-25000" dirty="0"/>
              <a:t>2</a:t>
            </a:r>
            <a:r>
              <a:rPr lang="en-US" dirty="0"/>
              <a:t>) + Z </a:t>
            </a:r>
            <a:r>
              <a:rPr lang="en-US" baseline="-25000" dirty="0"/>
              <a:t>α/2</a:t>
            </a:r>
            <a:r>
              <a:rPr lang="en-US" dirty="0"/>
              <a:t>  .      </a:t>
            </a:r>
            <a:r>
              <a:rPr lang="en-US" u="sng" dirty="0"/>
              <a:t>S</a:t>
            </a:r>
            <a:r>
              <a:rPr lang="en-US" u="sng" baseline="-25000" dirty="0"/>
              <a:t>1</a:t>
            </a:r>
            <a:r>
              <a:rPr lang="en-US" u="sng" baseline="30000" dirty="0"/>
              <a:t>2</a:t>
            </a:r>
            <a:r>
              <a:rPr lang="en-US" dirty="0"/>
              <a:t> + </a:t>
            </a:r>
            <a:r>
              <a:rPr lang="en-US" u="sng" dirty="0"/>
              <a:t>S</a:t>
            </a:r>
            <a:r>
              <a:rPr lang="en-US" u="sng" baseline="-25000" dirty="0"/>
              <a:t>2</a:t>
            </a:r>
            <a:r>
              <a:rPr lang="en-US" u="sng" baseline="30000" dirty="0"/>
              <a:t>2</a:t>
            </a:r>
            <a:r>
              <a:rPr lang="en-US" dirty="0"/>
              <a:t>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         </a:t>
            </a:r>
            <a:r>
              <a:rPr lang="en-US" baseline="-25000" dirty="0"/>
              <a:t>                                    </a:t>
            </a:r>
            <a:r>
              <a:rPr lang="en-US" dirty="0"/>
              <a:t>√   n</a:t>
            </a:r>
            <a:r>
              <a:rPr lang="en-US" baseline="-25000" dirty="0"/>
              <a:t>1</a:t>
            </a:r>
            <a:r>
              <a:rPr lang="en-US" dirty="0"/>
              <a:t>     n</a:t>
            </a:r>
            <a:r>
              <a:rPr lang="en-US" baseline="-25000" dirty="0"/>
              <a:t>2                   </a:t>
            </a:r>
            <a:r>
              <a:rPr lang="en-US" dirty="0"/>
              <a:t>                                          </a:t>
            </a:r>
            <a:r>
              <a:rPr lang="en-US" baseline="-25000" dirty="0"/>
              <a:t>  </a:t>
            </a:r>
            <a:r>
              <a:rPr lang="en-US" dirty="0"/>
              <a:t>√   n</a:t>
            </a:r>
            <a:r>
              <a:rPr lang="en-US" baseline="-25000" dirty="0"/>
              <a:t>1</a:t>
            </a:r>
            <a:r>
              <a:rPr lang="en-US" dirty="0"/>
              <a:t>     n</a:t>
            </a:r>
            <a:r>
              <a:rPr lang="en-US" baseline="-25000" dirty="0"/>
              <a:t>2</a:t>
            </a:r>
            <a:r>
              <a:rPr lang="en-US" dirty="0"/>
              <a:t>        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 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sampel</a:t>
            </a:r>
            <a:r>
              <a:rPr lang="en-US" dirty="0"/>
              <a:t> n ≤30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	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/>
              <a:t>(X</a:t>
            </a:r>
            <a:r>
              <a:rPr lang="en-US" baseline="-25000" dirty="0"/>
              <a:t>1</a:t>
            </a:r>
            <a:r>
              <a:rPr lang="en-US" dirty="0"/>
              <a:t>–X</a:t>
            </a:r>
            <a:r>
              <a:rPr lang="en-US" baseline="-25000" dirty="0"/>
              <a:t>2</a:t>
            </a:r>
            <a:r>
              <a:rPr lang="en-US" dirty="0"/>
              <a:t>) – t </a:t>
            </a:r>
            <a:r>
              <a:rPr lang="en-US" baseline="-25000" dirty="0"/>
              <a:t>α/2</a:t>
            </a:r>
            <a:r>
              <a:rPr lang="en-US" dirty="0"/>
              <a:t> ; n-1 .     </a:t>
            </a:r>
            <a:r>
              <a:rPr lang="en-US" u="sng" dirty="0"/>
              <a:t>S</a:t>
            </a:r>
            <a:r>
              <a:rPr lang="en-US" u="sng" baseline="-25000" dirty="0"/>
              <a:t>1</a:t>
            </a:r>
            <a:r>
              <a:rPr lang="en-US" u="sng" baseline="30000" dirty="0"/>
              <a:t>2</a:t>
            </a:r>
            <a:r>
              <a:rPr lang="en-US" dirty="0"/>
              <a:t>  + </a:t>
            </a:r>
            <a:r>
              <a:rPr lang="en-US" u="sng" dirty="0"/>
              <a:t>S</a:t>
            </a:r>
            <a:r>
              <a:rPr lang="en-US" u="sng" baseline="-25000" dirty="0"/>
              <a:t>2</a:t>
            </a:r>
            <a:r>
              <a:rPr lang="en-US" u="sng" baseline="30000" dirty="0"/>
              <a:t>2</a:t>
            </a:r>
            <a:r>
              <a:rPr lang="en-US" dirty="0"/>
              <a:t> &lt; μ1 – μ2 &lt; (X</a:t>
            </a:r>
            <a:r>
              <a:rPr lang="en-US" baseline="-25000" dirty="0"/>
              <a:t>1</a:t>
            </a:r>
            <a:r>
              <a:rPr lang="en-US" dirty="0"/>
              <a:t>–X</a:t>
            </a:r>
            <a:r>
              <a:rPr lang="en-US" baseline="-25000" dirty="0"/>
              <a:t>2</a:t>
            </a:r>
            <a:r>
              <a:rPr lang="en-US" dirty="0"/>
              <a:t>) + t </a:t>
            </a:r>
            <a:r>
              <a:rPr lang="en-US" baseline="-25000" dirty="0"/>
              <a:t>α/2</a:t>
            </a:r>
            <a:r>
              <a:rPr lang="en-US" dirty="0"/>
              <a:t> ; n-1 .    </a:t>
            </a:r>
            <a:r>
              <a:rPr lang="en-US" u="sng" dirty="0"/>
              <a:t>S</a:t>
            </a:r>
            <a:r>
              <a:rPr lang="en-US" u="sng" baseline="-25000" dirty="0"/>
              <a:t>1</a:t>
            </a:r>
            <a:r>
              <a:rPr lang="en-US" u="sng" baseline="30000" dirty="0"/>
              <a:t>2</a:t>
            </a:r>
            <a:r>
              <a:rPr lang="en-US" dirty="0"/>
              <a:t> + </a:t>
            </a:r>
            <a:r>
              <a:rPr lang="en-US" u="sng" dirty="0"/>
              <a:t>S</a:t>
            </a:r>
            <a:r>
              <a:rPr lang="en-US" u="sng" baseline="-25000" dirty="0"/>
              <a:t>2</a:t>
            </a:r>
            <a:r>
              <a:rPr lang="en-US" u="sng" baseline="30000" dirty="0"/>
              <a:t>2</a:t>
            </a:r>
            <a:r>
              <a:rPr lang="en-US" dirty="0"/>
              <a:t> 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                                         √   n</a:t>
            </a:r>
            <a:r>
              <a:rPr lang="en-US" baseline="-25000" dirty="0"/>
              <a:t>1</a:t>
            </a:r>
            <a:r>
              <a:rPr lang="en-US" dirty="0"/>
              <a:t>     n</a:t>
            </a:r>
            <a:r>
              <a:rPr lang="en-US" baseline="-25000" dirty="0"/>
              <a:t>2</a:t>
            </a:r>
            <a:r>
              <a:rPr lang="en-US" dirty="0"/>
              <a:t>                                                           √  n</a:t>
            </a:r>
            <a:r>
              <a:rPr lang="en-US" baseline="-25000" dirty="0"/>
              <a:t>1</a:t>
            </a:r>
            <a:r>
              <a:rPr lang="en-US" dirty="0"/>
              <a:t>     n</a:t>
            </a:r>
            <a:r>
              <a:rPr lang="en-US" baseline="-25000" dirty="0"/>
              <a:t>2</a:t>
            </a:r>
            <a:endParaRPr lang="en-US" dirty="0"/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 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err="1"/>
              <a:t>dimana</a:t>
            </a:r>
            <a:r>
              <a:rPr lang="en-US" dirty="0"/>
              <a:t> :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 err="1"/>
              <a:t>df</a:t>
            </a:r>
            <a:r>
              <a:rPr lang="en-US" dirty="0"/>
              <a:t> = n1 + n2 – 2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 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lang="en-US" dirty="0"/>
              <a:t> 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A05F456-167E-7A82-CAC0-E06F28B04301}"/>
              </a:ext>
            </a:extLst>
          </p:cNvPr>
          <p:cNvCxnSpPr/>
          <p:nvPr/>
        </p:nvCxnSpPr>
        <p:spPr>
          <a:xfrm flipV="1">
            <a:off x="2514600" y="1828800"/>
            <a:ext cx="152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0AB5477-DEFB-33BF-DDE0-46ED14CF6E1F}"/>
              </a:ext>
            </a:extLst>
          </p:cNvPr>
          <p:cNvCxnSpPr>
            <a:cxnSpLocks/>
          </p:cNvCxnSpPr>
          <p:nvPr/>
        </p:nvCxnSpPr>
        <p:spPr>
          <a:xfrm>
            <a:off x="2667000" y="18288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7C49A12-616E-83E8-5E27-0E4281931D22}"/>
              </a:ext>
            </a:extLst>
          </p:cNvPr>
          <p:cNvCxnSpPr>
            <a:cxnSpLocks/>
          </p:cNvCxnSpPr>
          <p:nvPr/>
        </p:nvCxnSpPr>
        <p:spPr>
          <a:xfrm flipV="1">
            <a:off x="6781800" y="1828800"/>
            <a:ext cx="152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E5DC728-E1A5-0DD5-42A9-785806A621FB}"/>
              </a:ext>
            </a:extLst>
          </p:cNvPr>
          <p:cNvCxnSpPr/>
          <p:nvPr/>
        </p:nvCxnSpPr>
        <p:spPr>
          <a:xfrm>
            <a:off x="6934200" y="18288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CDC6ADA-CA13-86B9-07AB-EC6825164B92}"/>
              </a:ext>
            </a:extLst>
          </p:cNvPr>
          <p:cNvCxnSpPr>
            <a:cxnSpLocks/>
          </p:cNvCxnSpPr>
          <p:nvPr/>
        </p:nvCxnSpPr>
        <p:spPr>
          <a:xfrm flipV="1">
            <a:off x="2971800" y="3352800"/>
            <a:ext cx="1524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3F55EBC5-5F2E-87BC-2537-844E2AC3E7C2}"/>
              </a:ext>
            </a:extLst>
          </p:cNvPr>
          <p:cNvCxnSpPr/>
          <p:nvPr/>
        </p:nvCxnSpPr>
        <p:spPr>
          <a:xfrm>
            <a:off x="3124200" y="33528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20727A52-F7E2-F181-0EAF-CA2C32110F6A}"/>
              </a:ext>
            </a:extLst>
          </p:cNvPr>
          <p:cNvCxnSpPr/>
          <p:nvPr/>
        </p:nvCxnSpPr>
        <p:spPr>
          <a:xfrm>
            <a:off x="7467600" y="32766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FE4F546-501F-3B03-7811-3AEB6E898361}"/>
              </a:ext>
            </a:extLst>
          </p:cNvPr>
          <p:cNvCxnSpPr>
            <a:cxnSpLocks/>
          </p:cNvCxnSpPr>
          <p:nvPr/>
        </p:nvCxnSpPr>
        <p:spPr>
          <a:xfrm flipV="1">
            <a:off x="7391400" y="3177382"/>
            <a:ext cx="152400" cy="6326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8470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2CC11-B6C8-BFF5-4345-57D4BCB424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496ACB-D3BD-9572-3D6A-AB7A757DA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ahli</a:t>
            </a:r>
            <a:r>
              <a:rPr lang="en-US" dirty="0"/>
              <a:t> bola </a:t>
            </a:r>
            <a:r>
              <a:rPr lang="en-US" dirty="0" err="1"/>
              <a:t>lampu</a:t>
            </a:r>
            <a:r>
              <a:rPr lang="en-US" dirty="0"/>
              <a:t>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sejenis</a:t>
            </a:r>
            <a:r>
              <a:rPr lang="en-US" dirty="0"/>
              <a:t> bola </a:t>
            </a:r>
            <a:r>
              <a:rPr lang="en-US" dirty="0" err="1"/>
              <a:t>lampu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merk </a:t>
            </a:r>
            <a:r>
              <a:rPr lang="en-US" dirty="0" err="1"/>
              <a:t>berbeda</a:t>
            </a:r>
            <a:r>
              <a:rPr lang="en-US" dirty="0"/>
              <a:t> (A dan B). </a:t>
            </a:r>
            <a:r>
              <a:rPr lang="en-US" dirty="0" err="1"/>
              <a:t>Dia</a:t>
            </a:r>
            <a:r>
              <a:rPr lang="en-US" dirty="0"/>
              <a:t> </a:t>
            </a:r>
            <a:r>
              <a:rPr lang="en-US" dirty="0" err="1"/>
              <a:t>ingin</a:t>
            </a:r>
            <a:r>
              <a:rPr lang="en-US" dirty="0"/>
              <a:t> </a:t>
            </a:r>
            <a:r>
              <a:rPr lang="en-US" dirty="0" err="1"/>
              <a:t>mengetahui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selisih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lamanya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bola </a:t>
            </a:r>
            <a:r>
              <a:rPr lang="en-US" dirty="0" err="1"/>
              <a:t>lampu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maksud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masing-masing merk </a:t>
            </a:r>
            <a:r>
              <a:rPr lang="en-US" dirty="0" err="1"/>
              <a:t>diselidiki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100 </a:t>
            </a:r>
            <a:r>
              <a:rPr lang="en-US" dirty="0" err="1"/>
              <a:t>buah</a:t>
            </a:r>
            <a:r>
              <a:rPr lang="en-US" dirty="0"/>
              <a:t> yang </a:t>
            </a:r>
            <a:r>
              <a:rPr lang="en-US" dirty="0" err="1"/>
              <a:t>dipilih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. </a:t>
            </a:r>
            <a:r>
              <a:rPr lang="en-US" dirty="0" err="1"/>
              <a:t>Ternyata</a:t>
            </a:r>
            <a:r>
              <a:rPr lang="en-US" dirty="0"/>
              <a:t> merk A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menyala</a:t>
            </a:r>
            <a:r>
              <a:rPr lang="en-US" dirty="0"/>
              <a:t> rata-rata </a:t>
            </a:r>
            <a:r>
              <a:rPr lang="en-US" dirty="0" err="1"/>
              <a:t>selama</a:t>
            </a:r>
            <a:r>
              <a:rPr lang="en-US" dirty="0"/>
              <a:t> 3600 jam, </a:t>
            </a:r>
            <a:r>
              <a:rPr lang="en-US" dirty="0" err="1"/>
              <a:t>sedangkan</a:t>
            </a:r>
            <a:r>
              <a:rPr lang="en-US" dirty="0"/>
              <a:t> merk B </a:t>
            </a:r>
            <a:r>
              <a:rPr lang="en-US" dirty="0" err="1"/>
              <a:t>selama</a:t>
            </a:r>
            <a:r>
              <a:rPr lang="en-US" dirty="0"/>
              <a:t> 3500 jam.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simpangan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merk A=200 jam dan merk B=200 jam.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 dirty="0"/>
              <a:t> 90%, </a:t>
            </a:r>
            <a:r>
              <a:rPr lang="en-US" dirty="0" err="1"/>
              <a:t>hitunglah</a:t>
            </a:r>
            <a:r>
              <a:rPr lang="en-US" dirty="0"/>
              <a:t> </a:t>
            </a:r>
            <a:r>
              <a:rPr lang="en-US" dirty="0" err="1"/>
              <a:t>pendugaan</a:t>
            </a:r>
            <a:r>
              <a:rPr lang="en-US" dirty="0"/>
              <a:t> interval </a:t>
            </a:r>
            <a:r>
              <a:rPr lang="en-US" dirty="0" err="1"/>
              <a:t>selisih</a:t>
            </a:r>
            <a:r>
              <a:rPr lang="en-US" dirty="0"/>
              <a:t> rata-rata </a:t>
            </a:r>
            <a:r>
              <a:rPr lang="en-US" dirty="0" err="1"/>
              <a:t>lamanya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bola </a:t>
            </a:r>
            <a:r>
              <a:rPr lang="en-US" dirty="0" err="1"/>
              <a:t>lapu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9770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pPr eaLnBrk="1" hangingPunct="1"/>
            <a:endParaRPr lang="en-US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dirty="0"/>
              <a:t>PENDUGAAN HARGA PERBEDAAN DUA PROPORSI (P</a:t>
            </a:r>
            <a:r>
              <a:rPr lang="en-US" baseline="-25000" dirty="0"/>
              <a:t>1</a:t>
            </a:r>
            <a:r>
              <a:rPr lang="en-US" dirty="0"/>
              <a:t>–P</a:t>
            </a:r>
            <a:r>
              <a:rPr lang="en-US" baseline="-25000" dirty="0"/>
              <a:t>2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r>
              <a:rPr lang="en-US" sz="2400" dirty="0"/>
              <a:t>(</a:t>
            </a:r>
            <a:r>
              <a:rPr lang="en-ID" sz="2400" b="1" dirty="0"/>
              <a:t>p̂ </a:t>
            </a:r>
            <a:r>
              <a:rPr lang="en-US" sz="2400" baseline="-25000" dirty="0"/>
              <a:t>1</a:t>
            </a:r>
            <a:r>
              <a:rPr lang="en-US" sz="2400" dirty="0"/>
              <a:t>-</a:t>
            </a:r>
            <a:r>
              <a:rPr lang="en-ID" sz="2400" b="1" dirty="0"/>
              <a:t> p̂ </a:t>
            </a:r>
            <a:r>
              <a:rPr lang="en-US" sz="2400" baseline="-25000" dirty="0"/>
              <a:t>2</a:t>
            </a:r>
            <a:r>
              <a:rPr lang="en-US" sz="2400" dirty="0"/>
              <a:t>) – Z </a:t>
            </a:r>
            <a:r>
              <a:rPr lang="en-US" sz="2400" baseline="-25000" dirty="0"/>
              <a:t>α/2</a:t>
            </a:r>
            <a:r>
              <a:rPr lang="en-US" sz="2400" dirty="0"/>
              <a:t>. s(</a:t>
            </a:r>
            <a:r>
              <a:rPr lang="en-ID" sz="2400" b="1" dirty="0"/>
              <a:t>p̂</a:t>
            </a:r>
            <a:r>
              <a:rPr lang="en-ID" sz="2400" baseline="-25000" dirty="0"/>
              <a:t>1</a:t>
            </a:r>
            <a:r>
              <a:rPr lang="en-ID" sz="2400" b="1" dirty="0"/>
              <a:t>-p̂</a:t>
            </a:r>
            <a:r>
              <a:rPr lang="en-ID" sz="2400" b="1" baseline="-25000" dirty="0"/>
              <a:t>2</a:t>
            </a:r>
            <a:r>
              <a:rPr lang="en-ID" sz="2400" b="1" dirty="0"/>
              <a:t>)</a:t>
            </a:r>
            <a:r>
              <a:rPr lang="en-US" sz="2400" dirty="0"/>
              <a:t>  &lt; P</a:t>
            </a:r>
            <a:r>
              <a:rPr lang="en-US" sz="2400" baseline="-25000" dirty="0"/>
              <a:t>1</a:t>
            </a:r>
            <a:r>
              <a:rPr lang="en-US" sz="2400" dirty="0"/>
              <a:t>-P</a:t>
            </a:r>
            <a:r>
              <a:rPr lang="en-US" sz="2400" baseline="-25000" dirty="0"/>
              <a:t>2</a:t>
            </a:r>
            <a:r>
              <a:rPr lang="en-US" sz="2400" dirty="0"/>
              <a:t> &lt; (</a:t>
            </a:r>
            <a:r>
              <a:rPr lang="en-ID" sz="2400" b="1" dirty="0"/>
              <a:t>p̂ </a:t>
            </a:r>
            <a:r>
              <a:rPr lang="en-US" sz="2400" baseline="-25000" dirty="0"/>
              <a:t>1</a:t>
            </a:r>
            <a:r>
              <a:rPr lang="en-US" sz="2400" dirty="0"/>
              <a:t>-</a:t>
            </a:r>
            <a:r>
              <a:rPr lang="en-ID" sz="2400" b="1" dirty="0"/>
              <a:t> p̂ </a:t>
            </a:r>
            <a:r>
              <a:rPr lang="en-US" sz="2400" baseline="-25000" dirty="0"/>
              <a:t>2</a:t>
            </a:r>
            <a:r>
              <a:rPr lang="en-US" sz="2400" dirty="0"/>
              <a:t>) – Z </a:t>
            </a:r>
            <a:r>
              <a:rPr lang="en-US" sz="2400" baseline="-25000" dirty="0"/>
              <a:t>α/2 </a:t>
            </a:r>
            <a:r>
              <a:rPr lang="en-US" sz="2400" dirty="0"/>
              <a:t>s(</a:t>
            </a:r>
            <a:r>
              <a:rPr lang="en-ID" sz="2400" b="1" dirty="0"/>
              <a:t>p̂</a:t>
            </a:r>
            <a:r>
              <a:rPr lang="en-ID" sz="2400" b="1" baseline="-25000" dirty="0"/>
              <a:t>1</a:t>
            </a:r>
            <a:r>
              <a:rPr lang="en-ID" sz="2400" b="1" dirty="0"/>
              <a:t>-p̂</a:t>
            </a:r>
            <a:r>
              <a:rPr lang="en-ID" sz="2400" b="1" baseline="-25000" dirty="0"/>
              <a:t>2</a:t>
            </a:r>
            <a:r>
              <a:rPr lang="en-ID" sz="2400" b="1" dirty="0"/>
              <a:t>)</a:t>
            </a:r>
            <a:r>
              <a:rPr lang="en-US" sz="2400" dirty="0"/>
              <a:t> </a:t>
            </a:r>
          </a:p>
          <a:p>
            <a:pPr marL="0" indent="0" eaLnBrk="1" hangingPunct="1">
              <a:buNone/>
            </a:pPr>
            <a:endParaRPr lang="en-US" dirty="0"/>
          </a:p>
          <a:p>
            <a:pPr marL="0" indent="0" eaLnBrk="1" hangingPunct="1">
              <a:buNone/>
            </a:pPr>
            <a:r>
              <a:rPr lang="en-US" dirty="0"/>
              <a:t>Dimana :</a:t>
            </a:r>
          </a:p>
          <a:p>
            <a:pPr marL="0" indent="0">
              <a:buNone/>
            </a:pPr>
            <a:r>
              <a:rPr lang="en-US" dirty="0"/>
              <a:t>s(</a:t>
            </a:r>
            <a:r>
              <a:rPr lang="en-ID" b="1" dirty="0"/>
              <a:t>p̂</a:t>
            </a:r>
            <a:r>
              <a:rPr lang="en-ID" baseline="-25000" dirty="0"/>
              <a:t>1</a:t>
            </a:r>
            <a:r>
              <a:rPr lang="en-ID" b="1" dirty="0"/>
              <a:t>-p̂</a:t>
            </a:r>
            <a:r>
              <a:rPr lang="en-ID" b="1" baseline="-25000" dirty="0"/>
              <a:t>2</a:t>
            </a:r>
            <a:r>
              <a:rPr lang="en-ID" b="1" dirty="0"/>
              <a:t>)=     </a:t>
            </a:r>
            <a:r>
              <a:rPr lang="en-ID" b="1" u="sng" dirty="0"/>
              <a:t>p̂</a:t>
            </a:r>
            <a:r>
              <a:rPr lang="en-ID" u="sng" baseline="-25000" dirty="0"/>
              <a:t>1 </a:t>
            </a:r>
            <a:r>
              <a:rPr lang="en-US" u="sng" dirty="0"/>
              <a:t>(1- </a:t>
            </a:r>
            <a:r>
              <a:rPr lang="en-ID" b="1" u="sng" dirty="0"/>
              <a:t>p̂</a:t>
            </a:r>
            <a:r>
              <a:rPr lang="en-ID" u="sng" baseline="-25000" dirty="0"/>
              <a:t>1</a:t>
            </a:r>
            <a:r>
              <a:rPr lang="en-US" u="sng" dirty="0"/>
              <a:t>)</a:t>
            </a:r>
            <a:r>
              <a:rPr lang="en-US" dirty="0"/>
              <a:t> +  </a:t>
            </a:r>
            <a:r>
              <a:rPr lang="en-ID" b="1" u="sng" dirty="0"/>
              <a:t>p̂</a:t>
            </a:r>
            <a:r>
              <a:rPr lang="en-ID" b="1" u="sng" baseline="-25000" dirty="0"/>
              <a:t>2 </a:t>
            </a:r>
            <a:r>
              <a:rPr lang="en-US" u="sng" dirty="0"/>
              <a:t>(1- </a:t>
            </a:r>
            <a:r>
              <a:rPr lang="en-ID" b="1" u="sng" dirty="0"/>
              <a:t>p̂</a:t>
            </a:r>
            <a:r>
              <a:rPr lang="en-ID" b="1" u="sng" baseline="-25000" dirty="0"/>
              <a:t>2</a:t>
            </a:r>
            <a:r>
              <a:rPr lang="en-US" u="sng" dirty="0"/>
              <a:t>)</a:t>
            </a:r>
            <a:r>
              <a:rPr lang="en-US" dirty="0"/>
              <a:t>  </a:t>
            </a:r>
          </a:p>
          <a:p>
            <a:pPr marL="0" indent="0" eaLnBrk="1" hangingPunct="1">
              <a:buNone/>
            </a:pPr>
            <a:r>
              <a:rPr lang="en-US" dirty="0"/>
              <a:t>                √         n</a:t>
            </a:r>
            <a:r>
              <a:rPr lang="en-US" baseline="-25000" dirty="0"/>
              <a:t>1 </a:t>
            </a:r>
            <a:r>
              <a:rPr lang="en-US" dirty="0"/>
              <a:t>                n</a:t>
            </a:r>
            <a:r>
              <a:rPr lang="en-US" baseline="-25000" dirty="0"/>
              <a:t>2 </a:t>
            </a:r>
            <a:r>
              <a:rPr lang="en-US" dirty="0"/>
              <a:t>                           </a:t>
            </a:r>
          </a:p>
          <a:p>
            <a:pPr eaLnBrk="1" hangingPunct="1"/>
            <a:endParaRPr lang="en-US" dirty="0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20F0972-A0D8-D306-07BD-4A938A1938DC}"/>
              </a:ext>
            </a:extLst>
          </p:cNvPr>
          <p:cNvCxnSpPr>
            <a:cxnSpLocks/>
          </p:cNvCxnSpPr>
          <p:nvPr/>
        </p:nvCxnSpPr>
        <p:spPr>
          <a:xfrm flipV="1">
            <a:off x="2209800" y="4038600"/>
            <a:ext cx="1524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2F97E26-A47D-4540-875A-AF492FA25CDA}"/>
              </a:ext>
            </a:extLst>
          </p:cNvPr>
          <p:cNvCxnSpPr>
            <a:cxnSpLocks/>
          </p:cNvCxnSpPr>
          <p:nvPr/>
        </p:nvCxnSpPr>
        <p:spPr>
          <a:xfrm>
            <a:off x="2362200" y="4038600"/>
            <a:ext cx="3581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90117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A597-C7EC-B3B9-EFA2-88E833C32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soal</a:t>
            </a:r>
            <a:r>
              <a:rPr lang="en-US" dirty="0"/>
              <a:t> 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5EDDA6-2BE3-93A0-2188-D020552495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BKKBN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penelitian</a:t>
            </a:r>
            <a:r>
              <a:rPr lang="en-US" dirty="0"/>
              <a:t> di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(D1 dan D2)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mengethui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yang </a:t>
            </a:r>
            <a:r>
              <a:rPr lang="en-US" dirty="0" err="1"/>
              <a:t>setuju</a:t>
            </a:r>
            <a:r>
              <a:rPr lang="en-US" dirty="0"/>
              <a:t> KB di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 </a:t>
            </a:r>
            <a:r>
              <a:rPr lang="en-US" dirty="0" err="1"/>
              <a:t>pendugaan</a:t>
            </a:r>
            <a:r>
              <a:rPr lang="en-US" dirty="0"/>
              <a:t> interval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besarnya</a:t>
            </a:r>
            <a:r>
              <a:rPr lang="en-US" dirty="0"/>
              <a:t> </a:t>
            </a:r>
            <a:r>
              <a:rPr lang="en-US" dirty="0" err="1"/>
              <a:t>selisih</a:t>
            </a:r>
            <a:r>
              <a:rPr lang="en-US" dirty="0"/>
              <a:t>/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 Di </a:t>
            </a:r>
            <a:r>
              <a:rPr lang="en-US" dirty="0" err="1"/>
              <a:t>daerah</a:t>
            </a:r>
            <a:r>
              <a:rPr lang="en-US" dirty="0"/>
              <a:t> D1 dan D2 masing-masing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wawancara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120 orang, </a:t>
            </a:r>
            <a:r>
              <a:rPr lang="en-US" dirty="0" err="1"/>
              <a:t>antara</a:t>
            </a:r>
            <a:r>
              <a:rPr lang="en-US" dirty="0"/>
              <a:t> lain </a:t>
            </a:r>
            <a:r>
              <a:rPr lang="en-US" dirty="0" err="1"/>
              <a:t>menanyakan</a:t>
            </a:r>
            <a:r>
              <a:rPr lang="en-US" dirty="0"/>
              <a:t> </a:t>
            </a:r>
            <a:r>
              <a:rPr lang="en-US" dirty="0" err="1"/>
              <a:t>setuju</a:t>
            </a:r>
            <a:r>
              <a:rPr lang="en-US" dirty="0"/>
              <a:t> KB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. Dari D1 </a:t>
            </a:r>
            <a:r>
              <a:rPr lang="en-US" dirty="0" err="1"/>
              <a:t>ada</a:t>
            </a:r>
            <a:r>
              <a:rPr lang="en-US" dirty="0"/>
              <a:t> 90 orang dan </a:t>
            </a:r>
            <a:r>
              <a:rPr lang="en-US" dirty="0" err="1"/>
              <a:t>dari</a:t>
            </a:r>
            <a:r>
              <a:rPr lang="en-US" dirty="0"/>
              <a:t> D2 </a:t>
            </a:r>
            <a:r>
              <a:rPr lang="en-US" dirty="0" err="1"/>
              <a:t>ada</a:t>
            </a:r>
            <a:r>
              <a:rPr lang="en-US" dirty="0"/>
              <a:t> 78 orang yang </a:t>
            </a:r>
            <a:r>
              <a:rPr lang="en-US" dirty="0" err="1"/>
              <a:t>seyuju</a:t>
            </a:r>
            <a:r>
              <a:rPr lang="en-US" dirty="0"/>
              <a:t> KB. </a:t>
            </a:r>
            <a:r>
              <a:rPr lang="en-US" dirty="0" err="1"/>
              <a:t>Buatlah</a:t>
            </a:r>
            <a:r>
              <a:rPr lang="en-US" dirty="0"/>
              <a:t> </a:t>
            </a:r>
            <a:r>
              <a:rPr lang="en-US" dirty="0" err="1"/>
              <a:t>pendugaan</a:t>
            </a:r>
            <a:r>
              <a:rPr lang="en-US" dirty="0"/>
              <a:t> interval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persentase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penduduk</a:t>
            </a:r>
            <a:r>
              <a:rPr lang="en-US" dirty="0"/>
              <a:t> yang </a:t>
            </a:r>
            <a:r>
              <a:rPr lang="en-US" dirty="0" err="1"/>
              <a:t>setuju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KB di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sebesar</a:t>
            </a:r>
            <a:r>
              <a:rPr lang="en-US"/>
              <a:t> 90%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986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2877770</TotalTime>
  <Words>797</Words>
  <Application>Microsoft Macintosh PowerPoint</Application>
  <PresentationFormat>On-screen Show (4:3)</PresentationFormat>
  <Paragraphs>82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Cambria Math</vt:lpstr>
      <vt:lpstr>Office Theme</vt:lpstr>
      <vt:lpstr>ESTIMASI SECARA STATISTIK</vt:lpstr>
      <vt:lpstr> </vt:lpstr>
      <vt:lpstr>Contoh soal :</vt:lpstr>
      <vt:lpstr>PowerPoint Presentation</vt:lpstr>
      <vt:lpstr>Contoh soal :</vt:lpstr>
      <vt:lpstr>PowerPoint Presentation</vt:lpstr>
      <vt:lpstr>Contoh soal :</vt:lpstr>
      <vt:lpstr>PowerPoint Presentation</vt:lpstr>
      <vt:lpstr>Contoh soal 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ESTIMASI SECARA STATISTIK</dc:title>
  <dc:creator>Nafisah</dc:creator>
  <cp:lastModifiedBy>Microsoft Office User</cp:lastModifiedBy>
  <cp:revision>18</cp:revision>
  <cp:lastPrinted>2022-06-21T23:33:58Z</cp:lastPrinted>
  <dcterms:created xsi:type="dcterms:W3CDTF">2019-06-18T11:44:00Z</dcterms:created>
  <dcterms:modified xsi:type="dcterms:W3CDTF">2025-06-23T14:36:54Z</dcterms:modified>
</cp:coreProperties>
</file>